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5448-AF0E-4123-8A21-1E182D7FE96E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454-27A2-4A97-9870-6C18304A53D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lzbieta.starowicz@rajska.in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00601_100553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12251"/>
          <a:stretch>
            <a:fillRect/>
          </a:stretch>
        </p:blipFill>
        <p:spPr bwMode="auto">
          <a:xfrm>
            <a:off x="1259632" y="845762"/>
            <a:ext cx="6585277" cy="56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620688"/>
            <a:ext cx="9144000" cy="5688732"/>
          </a:xfrm>
        </p:spPr>
        <p:txBody>
          <a:bodyPr>
            <a:noAutofit/>
          </a:bodyPr>
          <a:lstStyle/>
          <a:p>
            <a:r>
              <a:rPr lang="pl-PL" sz="31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>CZY KŁAMSTWO SIĘ OPŁACA,                                        </a:t>
            </a: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>CZYLI HISTORIA PEWNEJ                                                 </a:t>
            </a:r>
            <a:br>
              <a:rPr lang="pl-PL" sz="28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pl-PL" sz="3400" b="1" dirty="0" smtClean="0">
                <a:solidFill>
                  <a:srgbClr val="FF0000"/>
                </a:solidFill>
                <a:latin typeface="Segoe Script" pitchFamily="34" charset="0"/>
                <a:ea typeface="Segoe UI Symbol" pitchFamily="34" charset="0"/>
              </a:rPr>
              <a:t>M</a:t>
            </a:r>
            <a:r>
              <a:rPr lang="pl-PL" sz="34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>   I   </a:t>
            </a:r>
            <a:r>
              <a:rPr lang="pl-PL" sz="3400" b="1" dirty="0" smtClean="0">
                <a:solidFill>
                  <a:srgbClr val="FF0000"/>
                </a:solidFill>
                <a:latin typeface="Segoe Script" pitchFamily="34" charset="0"/>
                <a:ea typeface="Segoe UI Symbol" pitchFamily="34" charset="0"/>
              </a:rPr>
              <a:t>Ł</a:t>
            </a:r>
            <a:r>
              <a:rPr lang="pl-PL" sz="34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>   O   </a:t>
            </a:r>
            <a:r>
              <a:rPr lang="pl-PL" sz="3400" b="1" dirty="0" smtClean="0">
                <a:solidFill>
                  <a:srgbClr val="FF0000"/>
                </a:solidFill>
                <a:latin typeface="Segoe Script" pitchFamily="34" charset="0"/>
                <a:ea typeface="Segoe UI Symbol" pitchFamily="34" charset="0"/>
              </a:rPr>
              <a:t>Ś</a:t>
            </a:r>
            <a:r>
              <a:rPr lang="pl-PL" sz="3400" b="1" dirty="0" smtClean="0">
                <a:solidFill>
                  <a:srgbClr val="0070C0"/>
                </a:solidFill>
                <a:latin typeface="Segoe Script" pitchFamily="34" charset="0"/>
                <a:ea typeface="Segoe UI Symbol" pitchFamily="34" charset="0"/>
              </a:rPr>
              <a:t>   C   </a:t>
            </a:r>
            <a:r>
              <a:rPr lang="pl-PL" sz="3400" b="1" dirty="0" smtClean="0">
                <a:solidFill>
                  <a:srgbClr val="FF0000"/>
                </a:solidFill>
                <a:latin typeface="Segoe Script" pitchFamily="34" charset="0"/>
                <a:ea typeface="Segoe UI Symbol" pitchFamily="34" charset="0"/>
              </a:rPr>
              <a:t>I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                </a:t>
            </a:r>
            <a:endParaRPr lang="pl-PL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392488" cy="114300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0033CC"/>
                </a:solidFill>
                <a:latin typeface="Segoe Script" pitchFamily="34" charset="0"/>
              </a:rPr>
              <a:t>Sierpień</a:t>
            </a:r>
            <a:endParaRPr lang="pl-PL" sz="2800" b="1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132856"/>
            <a:ext cx="5184576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Wtedy do akcji ruszyła Aniela.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kolejnym kłamstwem.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Zabrała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dzieci, kupiła kwiatki,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a przede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wszystkim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zmieniła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uczesanie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ubrała się bardzo skromne.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Kiedy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stanęła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przed panią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dyrektor, przedstawiła się,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jako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Franciszka Wyrobek.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Skłamała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że całe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to wydarzenie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związane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zarobkowaniem dzieci, to jej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pomysł.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Chciała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 ten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sposób zarobić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na opłatę pokoju,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który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wynajęła. 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u Kowalików była gosposią – była, bo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właśnie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została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wyrzucona z pracy. </a:t>
            </a:r>
          </a:p>
        </p:txBody>
      </p:sp>
      <p:pic>
        <p:nvPicPr>
          <p:cNvPr id="8194" name="Picture 2" descr="Dyrekt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2272"/>
          <a:stretch>
            <a:fillRect/>
          </a:stretch>
        </p:blipFill>
        <p:spPr bwMode="auto">
          <a:xfrm>
            <a:off x="4987278" y="980728"/>
            <a:ext cx="3715073" cy="48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610744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Sierpień</a:t>
            </a:r>
            <a:endParaRPr lang="pl-PL" sz="3200" b="1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608512" cy="28369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Pani dyrektor zaczęła się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zastanawiać.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Powiedziała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że właściwie to nic się nie stało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zaproponowała Anieli / Franciszce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pracę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gosposi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domowej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u siebie!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Kiedy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zaskoczona dziewczyna jej dziękowała,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drzwiach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pokoju ukazał się jej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ukochany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Pawełek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Okazało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się, że pani dyrektor to jego mama…</a:t>
            </a:r>
          </a:p>
          <a:p>
            <a:pPr>
              <a:buNone/>
            </a:pPr>
            <a:r>
              <a:rPr lang="pl-PL" sz="3100" dirty="0">
                <a:latin typeface="Arial" pitchFamily="34" charset="0"/>
                <a:cs typeface="Arial" pitchFamily="34" charset="0"/>
              </a:rPr>
              <a:t>	 </a:t>
            </a:r>
          </a:p>
          <a:p>
            <a:endParaRPr lang="pl-PL" dirty="0"/>
          </a:p>
        </p:txBody>
      </p:sp>
      <p:pic>
        <p:nvPicPr>
          <p:cNvPr id="9218" name="Picture 2" descr="20200520_1351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842030" y="764704"/>
            <a:ext cx="3556490" cy="4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4536504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Sierpień</a:t>
            </a:r>
            <a:endParaRPr lang="pl-PL" sz="3200" b="1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2636912"/>
            <a:ext cx="4896544" cy="3052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Po kilku dniach Aniela pojawiła się w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domu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Pawełka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Przebrana nie do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poznania,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udawała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Franciszkę, biedną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dziewczynę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wsi, która przyjechała do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dużego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miasta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Pawełek kilka razy przyglądał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się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jej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uważnie, ale po chwili rezygnował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rozmowy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l-PL" dirty="0"/>
              <a:t>	</a:t>
            </a:r>
          </a:p>
          <a:p>
            <a:pPr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pic>
        <p:nvPicPr>
          <p:cNvPr id="10242" name="Picture 2" descr="20200603_140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625858" y="908720"/>
            <a:ext cx="37264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3394720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Wrzesień</a:t>
            </a:r>
            <a:endParaRPr lang="pl-PL" sz="3200" b="1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1988840"/>
            <a:ext cx="4644008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wrześniu Aniela zaczęła chodzić do nowej szkoły.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Jednocześnie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nadal była gosposią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domu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Pawełka.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Pewnego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dnia dostała od niego list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i postanowiła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spotkać się z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ukochanym.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Randka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miała odbyć się w kawiarni hotelu Merkury.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tak się denerwowała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tym spotkaniem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że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gdy Paweł wszedł, niechcący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rozbiła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butelkę Coca Coli.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Szybko wzięła szmatkę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i szczotkę,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wszystko posprzątać.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Taką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zobaczył ją Paweł i wziął za Franię,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która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pracuje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 dwóch miejscach.</a:t>
            </a:r>
          </a:p>
          <a:p>
            <a:endParaRPr lang="pl-PL" dirty="0"/>
          </a:p>
        </p:txBody>
      </p:sp>
      <p:pic>
        <p:nvPicPr>
          <p:cNvPr id="11266" name="Picture 2" descr="SZKLANKA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t="7027" b="5957"/>
          <a:stretch>
            <a:fillRect/>
          </a:stretch>
        </p:blipFill>
        <p:spPr bwMode="auto">
          <a:xfrm>
            <a:off x="539552" y="2060848"/>
            <a:ext cx="386283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Wrzesień</a:t>
            </a:r>
            <a:r>
              <a:rPr lang="pl-PL" b="1" dirty="0" smtClean="0">
                <a:latin typeface="Segoe Script" pitchFamily="34" charset="0"/>
              </a:rPr>
              <a:t> </a:t>
            </a:r>
            <a:endParaRPr lang="pl-PL" b="1" dirty="0"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4769768"/>
            <a:ext cx="6203032" cy="20882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Kiedy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następnego dnia Aniela/Franciszka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pojawiła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się w domu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Pawełka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jako gosposia,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Chłopak próbował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się do niej zalecać.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20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odrzuciła jednak te zaloty.</a:t>
            </a:r>
          </a:p>
          <a:p>
            <a:pPr>
              <a:lnSpc>
                <a:spcPct val="200000"/>
              </a:lnSpc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SERCE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051720" y="1124744"/>
            <a:ext cx="4818856" cy="36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816424" cy="1143000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Wrzesień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4546848" cy="3556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Tymczasem,  do domu Pawła przyszedł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Dmuchawiec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nauczyciel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języka polskiego.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Razem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 kołem teatralnym przygotowywali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próbę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do przedstawienia Hamleta.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zaczęła rozmawiać z nauczycielem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przy okazji ujawniła swoje zamiłowanie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teatru i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wielki talent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aktorski.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Zachwycony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Dmuchawiec zaprosił ją do udziału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przedstawieniu. Aniela miała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zagrać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rolę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Ofelii, przeznaczoną dla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Danusi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dziewczyny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Pawełka!</a:t>
            </a:r>
          </a:p>
          <a:p>
            <a:pPr>
              <a:buNone/>
            </a:pP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OFELIA z Hmleta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44008" y="860628"/>
            <a:ext cx="3657153" cy="48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3480" y="836712"/>
            <a:ext cx="4140968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Październik </a:t>
            </a:r>
            <a:endParaRPr lang="pl-PL" sz="3200" b="1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427984" y="2492896"/>
            <a:ext cx="4716016" cy="4061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Pewnego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dnia przyjaciółka Danusi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Cesia,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zwróciła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się do Aniela/Frani,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zrezygnowała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 roli Ofelii. 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początkowo wyśmiała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dziewczynę.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Jednak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podczas kolejnej próby w domu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Pawła,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oświadczyła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że Ofelię lepiej od niej zagra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Danusia.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Zdenerwowany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Dmuchawiec oświadczył, że w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takim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razie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Aniela/Frania zagra główną rolę. Hamleta. </a:t>
            </a:r>
          </a:p>
          <a:p>
            <a:endParaRPr lang="pl-PL" dirty="0"/>
          </a:p>
        </p:txBody>
      </p:sp>
      <p:pic>
        <p:nvPicPr>
          <p:cNvPr id="14338" name="Picture 2" descr="20200604_0743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755576" y="908720"/>
            <a:ext cx="345638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2818656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Listopad</a:t>
            </a:r>
            <a:r>
              <a:rPr lang="pl-PL" sz="3200" dirty="0" smtClean="0">
                <a:solidFill>
                  <a:srgbClr val="0033CC"/>
                </a:solidFill>
              </a:rPr>
              <a:t> </a:t>
            </a:r>
            <a:endParaRPr lang="pl-PL" sz="3200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497889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raz kolejny w domu Pawła zebrali się jego przyjaciele.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Danusia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czytała swoje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wiersze.  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Wśród nich był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jeden, który Paweł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wysłał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 liście Anieli, jako swój. 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Zdenerwowana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chciała wyjść.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Wówczas chłopak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chciał ją zatrzymać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mówiąc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że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wie, kim jest naprawdę.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wpadła w dziką furię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uderzyła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ukochanego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prosto w nos. 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15362" name="Picture 2" descr="boom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40062" r="9747" b="3729"/>
          <a:stretch>
            <a:fillRect/>
          </a:stretch>
        </p:blipFill>
        <p:spPr bwMode="auto">
          <a:xfrm rot="-18296865">
            <a:off x="4943029" y="2267657"/>
            <a:ext cx="271303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Listopad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76872"/>
            <a:ext cx="5184576" cy="2692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Gdy dziewczyna wróciła do domu, okazało się,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że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do pani Kowalik zadzwoniła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mama Pawełka.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Poszukiwała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Franciszki Wyrobek.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Rysopis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dziewczyny, który podała, 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zgadzał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się z wyglądem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Anieli.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Pani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Nowacka chciała spotkać się z dziewczyną,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bo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zmartwił ją wygląd syna z rozbitym nosem.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/>
              <a:t>	</a:t>
            </a:r>
          </a:p>
        </p:txBody>
      </p:sp>
      <p:pic>
        <p:nvPicPr>
          <p:cNvPr id="16386" name="Picture 2" descr="Nos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88024" y="980728"/>
            <a:ext cx="36845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016" y="764704"/>
            <a:ext cx="4176464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Grudzień </a:t>
            </a:r>
            <a:endParaRPr lang="pl-PL" sz="3200" b="1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4008" y="2708920"/>
            <a:ext cx="4114800" cy="3960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Po wyjaśnieniu historii z Franciszką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Wyrobek, </a:t>
            </a: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bardzo się zmieniła i postanowiła,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że  przestanie kłamać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mieszkaniu Pawła znów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odbywały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się próby,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tym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razem z Anielą w roli Hamleta. </a:t>
            </a:r>
          </a:p>
        </p:txBody>
      </p:sp>
      <p:pic>
        <p:nvPicPr>
          <p:cNvPr id="17410" name="Picture 2" descr="ham 1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r="1833"/>
          <a:stretch>
            <a:fillRect/>
          </a:stretch>
        </p:blipFill>
        <p:spPr bwMode="auto">
          <a:xfrm>
            <a:off x="683568" y="908720"/>
            <a:ext cx="37560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pl-PL" dirty="0" smtClean="0"/>
              <a:t>Na podstawie powieści                    Małgorzaty Musierowicz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 ł a m c z u c h 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3168352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Grudzień</a:t>
            </a:r>
            <a:endParaRPr lang="pl-PL" sz="3200" b="1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248472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Za to następnego dnia, w kawiarni spotkali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się: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jej szkolny wielbiciel </a:t>
            </a:r>
            <a:r>
              <a:rPr lang="pl-PL" sz="1400" u="sng" dirty="0" err="1" smtClean="0">
                <a:latin typeface="Arial" pitchFamily="34" charset="0"/>
                <a:cs typeface="Arial" pitchFamily="34" charset="0"/>
              </a:rPr>
              <a:t>Robrojek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i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Paweł. 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Aniela, która zauważyła, że Pawełek jest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łakomczuchem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namówiła go, by zjadł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20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pączków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l-PL" dirty="0"/>
          </a:p>
        </p:txBody>
      </p:sp>
      <p:pic>
        <p:nvPicPr>
          <p:cNvPr id="18434" name="Picture 2" descr="PACZKI NA SERWEC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30000"/>
          </a:blip>
          <a:srcRect l="5023"/>
          <a:stretch>
            <a:fillRect/>
          </a:stretch>
        </p:blipFill>
        <p:spPr bwMode="auto">
          <a:xfrm>
            <a:off x="611560" y="1340768"/>
            <a:ext cx="3282771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PACZKI NA SERWECIE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20013" t="9711" r="14412" b="42290"/>
          <a:stretch>
            <a:fillRect/>
          </a:stretch>
        </p:blipFill>
        <p:spPr bwMode="auto">
          <a:xfrm>
            <a:off x="4716016" y="2924944"/>
            <a:ext cx="3200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ZPIT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30000"/>
          </a:blip>
          <a:srcRect r="1266"/>
          <a:stretch>
            <a:fillRect/>
          </a:stretch>
        </p:blipFill>
        <p:spPr bwMode="auto">
          <a:xfrm>
            <a:off x="467544" y="289719"/>
            <a:ext cx="8208912" cy="62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3464" y="404664"/>
            <a:ext cx="3322712" cy="1143000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rgbClr val="0033CC"/>
                </a:solidFill>
                <a:latin typeface="Segoe Script" pitchFamily="34" charset="0"/>
              </a:rPr>
              <a:t>Grudzień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560" y="4941168"/>
            <a:ext cx="5040560" cy="175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Honorowy Paweł próbował to zrobić, </a:t>
            </a:r>
            <a:endParaRPr lang="pl-PL" sz="1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jednak przy19 </a:t>
            </a:r>
            <a:r>
              <a:rPr lang="pl-PL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poczuł się słabo i </a:t>
            </a:r>
            <a:r>
              <a:rPr lang="pl-PL" sz="1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Robrojek</a:t>
            </a:r>
            <a:r>
              <a:rPr lang="pl-PL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odprowadził go</a:t>
            </a:r>
          </a:p>
          <a:p>
            <a:pPr>
              <a:buNone/>
            </a:pPr>
            <a:r>
              <a:rPr lang="pl-PL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na pogotowie</a:t>
            </a:r>
            <a:r>
              <a:rPr lang="pl-PL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Po </a:t>
            </a:r>
            <a:r>
              <a:rPr lang="pl-PL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tym zdarzeniu Aniela “</a:t>
            </a:r>
            <a:r>
              <a:rPr lang="pl-PL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straciła”</a:t>
            </a:r>
          </a:p>
          <a:p>
            <a:pPr>
              <a:buNone/>
            </a:pPr>
            <a:r>
              <a:rPr lang="pl-PL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wielbiciela </a:t>
            </a:r>
            <a:r>
              <a:rPr lang="pl-PL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oraz ukochanego, a obaj </a:t>
            </a:r>
            <a:r>
              <a:rPr lang="pl-PL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chłopcy</a:t>
            </a:r>
          </a:p>
          <a:p>
            <a:pPr>
              <a:buNone/>
            </a:pPr>
            <a:r>
              <a:rPr lang="pl-PL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zaczęli </a:t>
            </a:r>
            <a:r>
              <a:rPr lang="pl-PL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się przyjaźnić.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AMK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0583" t="10938" r="12773" b="12500"/>
          <a:stretch>
            <a:fillRect/>
          </a:stretch>
        </p:blipFill>
        <p:spPr bwMode="auto">
          <a:xfrm>
            <a:off x="4355976" y="692696"/>
            <a:ext cx="42484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788024" y="1052736"/>
            <a:ext cx="3384376" cy="48245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744416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Grudzień</a:t>
            </a:r>
            <a:r>
              <a:rPr lang="pl-PL" sz="3200" dirty="0" smtClean="0">
                <a:solidFill>
                  <a:srgbClr val="0033CC"/>
                </a:solidFill>
                <a:latin typeface="Segoe Script" pitchFamily="34" charset="0"/>
              </a:rPr>
              <a:t> </a:t>
            </a:r>
            <a:endParaRPr lang="pl-PL" sz="3200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4248472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Jeszcze przed świętami Aniela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przestała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pracować 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u mamy Pawełka, a do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Poznania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przyjechał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jej ojciec Józef Kowalik.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Natomiast 23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grudnia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miała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miejsce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premiera </a:t>
            </a:r>
            <a:r>
              <a:rPr lang="pl-PL" sz="1400" i="1" dirty="0" smtClean="0">
                <a:latin typeface="Arial" pitchFamily="34" charset="0"/>
                <a:cs typeface="Arial" pitchFamily="34" charset="0"/>
              </a:rPr>
              <a:t>Hamleta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Nawet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ze szkoły przyszła reprezentacja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I rodzina </a:t>
            </a:r>
            <a:r>
              <a:rPr lang="pl-PL" sz="1400" dirty="0" err="1">
                <a:latin typeface="Arial" pitchFamily="34" charset="0"/>
                <a:cs typeface="Arial" pitchFamily="34" charset="0"/>
              </a:rPr>
              <a:t>Mamertów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l-PL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716016" y="420633"/>
            <a:ext cx="3528392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Wielka Premiera</a:t>
            </a:r>
            <a:endParaRPr kumimoji="0" lang="pl-PL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William Szekspir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HAMLET</a:t>
            </a:r>
            <a:endParaRPr kumimoji="0" lang="pl-PL" sz="3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l-PL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 Grudzień 1977</a:t>
            </a:r>
            <a:r>
              <a:rPr kumimoji="0" lang="pl-PL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rgbClr val="9E1A0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Serdecznie Wszystkich Zapraszamy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roli Hamleta  -  Aniela Kowalik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3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ramka-ozdobna-hand-made-zaproszenia-wzory-r60mm"/>
          <p:cNvPicPr>
            <a:picLocks noChangeAspect="1" noChangeArrowheads="1"/>
          </p:cNvPicPr>
          <p:nvPr/>
        </p:nvPicPr>
        <p:blipFill>
          <a:blip r:embed="rId3" cstate="print"/>
          <a:srcRect l="36697" t="8928" r="33945" b="64865"/>
          <a:stretch>
            <a:fillRect/>
          </a:stretch>
        </p:blipFill>
        <p:spPr bwMode="auto">
          <a:xfrm>
            <a:off x="5796136" y="3049321"/>
            <a:ext cx="1512168" cy="137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BRAWO"/>
          <p:cNvPicPr>
            <a:picLocks noChangeAspect="1" noChangeArrowheads="1"/>
          </p:cNvPicPr>
          <p:nvPr/>
        </p:nvPicPr>
        <p:blipFill>
          <a:blip r:embed="rId2" cstate="print">
            <a:lum bright="18000" contrast="42000"/>
          </a:blip>
          <a:srcRect/>
          <a:stretch>
            <a:fillRect/>
          </a:stretch>
        </p:blipFill>
        <p:spPr bwMode="auto">
          <a:xfrm>
            <a:off x="4644008" y="908720"/>
            <a:ext cx="3849687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320480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Grudzień</a:t>
            </a:r>
            <a:r>
              <a:rPr lang="pl-PL" sz="2800" b="1" dirty="0" smtClean="0">
                <a:latin typeface="Segoe Script" pitchFamily="34" charset="0"/>
              </a:rPr>
              <a:t> </a:t>
            </a:r>
            <a:endParaRPr lang="pl-PL" sz="2800" b="1" dirty="0"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708920"/>
            <a:ext cx="4896544" cy="2188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Występ okazał się udanym sukcesem,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a szczególne brawa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dostała 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Aniela za rolę  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</a:rPr>
              <a:t>Hamleta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Otrzymała mnóstwo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życzeń od swojej klasy,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Nawet od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Robrojka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który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jej wybaczył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postępek z pączkami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Nawet od Pawła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otrzymała prośbę o wybaczenie.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 flipH="1">
            <a:off x="4716016" y="1052736"/>
            <a:ext cx="3744416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  <a:latin typeface="Segoe Script" pitchFamily="34" charset="0"/>
              </a:rPr>
              <a:t>Brawo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  <a:latin typeface="Segoe Script" pitchFamily="34" charset="0"/>
              </a:rPr>
              <a:t>                    </a:t>
            </a:r>
            <a:r>
              <a:rPr lang="pl-PL" sz="2400" b="1" dirty="0" smtClean="0">
                <a:solidFill>
                  <a:srgbClr val="FF0000"/>
                </a:solidFill>
                <a:latin typeface="Segoe Script" pitchFamily="34" charset="0"/>
              </a:rPr>
              <a:t>Brawo</a:t>
            </a: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  <a:latin typeface="Segoe Script" pitchFamily="34" charset="0"/>
              </a:rPr>
              <a:t>                </a:t>
            </a:r>
            <a:r>
              <a:rPr lang="pl-PL" sz="2400" b="1" dirty="0" smtClean="0">
                <a:solidFill>
                  <a:srgbClr val="FF0000"/>
                </a:solidFill>
                <a:latin typeface="Segoe Script" pitchFamily="34" charset="0"/>
              </a:rPr>
              <a:t>Brawo</a:t>
            </a: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pl-PL" sz="2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3466728" cy="1143000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Grudzień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4402832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Rodzina </a:t>
            </a:r>
            <a:r>
              <a:rPr lang="pl-PL" sz="1400" dirty="0" err="1">
                <a:latin typeface="Arial" pitchFamily="34" charset="0"/>
                <a:cs typeface="Arial" pitchFamily="34" charset="0"/>
              </a:rPr>
              <a:t>Mamertów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 oraz jej ojciec,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Wybaczyli Anieli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jej kłamstwa.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tej pory przestała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być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Kłamczuchą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bo jak wiecie,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kłamstwo ma bardzo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krótkie nogi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 descr="20200601_100649"/>
          <p:cNvPicPr>
            <a:picLocks noChangeAspect="1" noChangeArrowheads="1"/>
          </p:cNvPicPr>
          <p:nvPr/>
        </p:nvPicPr>
        <p:blipFill>
          <a:blip r:embed="rId2" cstate="print">
            <a:lum bright="12000" contrast="60000"/>
          </a:blip>
          <a:srcRect l="3300" t="19492" r="-2300"/>
          <a:stretch>
            <a:fillRect/>
          </a:stretch>
        </p:blipFill>
        <p:spPr bwMode="auto">
          <a:xfrm>
            <a:off x="4427984" y="1124744"/>
            <a:ext cx="432048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20200601_100553"/>
          <p:cNvPicPr>
            <a:picLocks noChangeAspect="1" noChangeArrowheads="1"/>
          </p:cNvPicPr>
          <p:nvPr/>
        </p:nvPicPr>
        <p:blipFill>
          <a:blip r:embed="rId3" cstate="print">
            <a:lum bright="20000" contrast="60000"/>
          </a:blip>
          <a:srcRect l="85136" t="3198" r="1918" b="81451"/>
          <a:stretch>
            <a:fillRect/>
          </a:stretch>
        </p:blipFill>
        <p:spPr bwMode="auto">
          <a:xfrm rot="-21184365">
            <a:off x="7916438" y="1521379"/>
            <a:ext cx="641391" cy="57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teraz zadanie dla Was!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i="1" dirty="0" smtClean="0"/>
              <a:t>Kłamczucha</a:t>
            </a:r>
            <a:r>
              <a:rPr lang="pl-PL" sz="2400" dirty="0" smtClean="0"/>
              <a:t> to jedna z powieści M. Musierowicz tworzących cykl </a:t>
            </a:r>
            <a:r>
              <a:rPr lang="pl-PL" sz="2400" dirty="0" err="1" smtClean="0"/>
              <a:t>Jeżycjady</a:t>
            </a:r>
            <a:r>
              <a:rPr lang="pl-PL" sz="2400" dirty="0" smtClean="0"/>
              <a:t>. Ile jest wszystkich części tworzących ten cykl?</a:t>
            </a:r>
            <a:endParaRPr lang="pl-PL" dirty="0" smtClean="0"/>
          </a:p>
          <a:p>
            <a:r>
              <a:rPr lang="pl-PL" sz="2400" dirty="0" smtClean="0"/>
              <a:t>Z jakiego miasta pochodzi Małgorzata Musierowicz?</a:t>
            </a:r>
            <a:endParaRPr lang="pl-PL" sz="2800" dirty="0" smtClean="0"/>
          </a:p>
          <a:p>
            <a:r>
              <a:rPr lang="pl-PL" sz="2400" dirty="0" smtClean="0"/>
              <a:t>Jeśli spodobała Ci się ta historia, napisz, czy chciałbyś przeczytać w tej formie inną opowieść</a:t>
            </a:r>
            <a:r>
              <a:rPr lang="pl-PL" sz="2400" dirty="0" smtClean="0"/>
              <a:t>!</a:t>
            </a:r>
          </a:p>
          <a:p>
            <a:endParaRPr lang="pl-PL" sz="2400" dirty="0" smtClean="0"/>
          </a:p>
          <a:p>
            <a:r>
              <a:rPr lang="pl-PL" sz="2400" dirty="0" smtClean="0"/>
              <a:t>Odpowiedzi prosimy wysyłać na adres mailowy:</a:t>
            </a:r>
          </a:p>
          <a:p>
            <a:r>
              <a:rPr lang="pl-PL" sz="2400" dirty="0" err="1" smtClean="0">
                <a:hlinkClick r:id="rId2"/>
              </a:rPr>
              <a:t>elzbieta.starowicz@rajska.info</a:t>
            </a:r>
            <a:endParaRPr lang="pl-PL" sz="2400" dirty="0" smtClean="0"/>
          </a:p>
          <a:p>
            <a:endParaRPr lang="pl-PL" sz="24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Rekomendowane przez zespół Biblioteka bez barier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           Pomysł: Elżbieta Starowicz</a:t>
            </a:r>
          </a:p>
          <a:p>
            <a:r>
              <a:rPr lang="pl-PL" dirty="0" smtClean="0"/>
              <a:t>            Rysunki: Danuta Loos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          </a:t>
            </a:r>
            <a:r>
              <a:rPr lang="pl-PL" sz="3600" dirty="0" smtClean="0"/>
              <a:t>Życzymy przyjemnej lektury!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4320480" cy="1143000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rgbClr val="0070C0"/>
                </a:solidFill>
                <a:latin typeface="Segoe Script" pitchFamily="34" charset="0"/>
              </a:rPr>
              <a:t>   </a:t>
            </a:r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Maj 1977</a:t>
            </a:r>
            <a:endParaRPr lang="pl-PL" sz="3200" b="1" dirty="0">
              <a:solidFill>
                <a:srgbClr val="0033CC"/>
              </a:solidFill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392488" cy="4061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Pewnego majowego  dnia, Aniela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Kowalik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lat 15, w rodzinnym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mieście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Łebie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poznała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jasnowłosego,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przystojnego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Pawełka.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I zakochała się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Na zabój.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tego stopnia,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że postanowiła 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zdawać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egzaminy do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szkoły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położonej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 mieście, w którym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mieszkał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Paweł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Czyli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 Poznaniu.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została przyjęta i wyruszyła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daleki świat za wielką miłością!</a:t>
            </a:r>
            <a:r>
              <a:rPr lang="pl-PL" dirty="0">
                <a:latin typeface="Arial" pitchFamily="34" charset="0"/>
                <a:cs typeface="Arial" pitchFamily="34" charset="0"/>
              </a:rPr>
              <a:t/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/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l-PL" dirty="0"/>
          </a:p>
        </p:txBody>
      </p:sp>
      <p:pic>
        <p:nvPicPr>
          <p:cNvPr id="2050" name="Picture 2" descr="20200519_1602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30000"/>
          </a:blip>
          <a:srcRect t="13636"/>
          <a:stretch>
            <a:fillRect/>
          </a:stretch>
        </p:blipFill>
        <p:spPr bwMode="auto">
          <a:xfrm>
            <a:off x="4213856" y="908720"/>
            <a:ext cx="425226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Sierpień</a:t>
            </a:r>
            <a:r>
              <a:rPr lang="pl-PL" b="1" dirty="0" smtClean="0">
                <a:solidFill>
                  <a:srgbClr val="0033CC"/>
                </a:solidFill>
              </a:rPr>
              <a:t> </a:t>
            </a:r>
            <a:endParaRPr lang="pl-PL" b="1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504056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Kiedy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Aniela dotarła do Poznania,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udała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się do państwa Kowalików.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Bowiem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Mamert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 Kowalik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był kuzynem jej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ojca.  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Razem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 żoną Tosią, postanowili pomóc Anieli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zorganizowali jej mieszkanie u ciotki </a:t>
            </a:r>
            <a:r>
              <a:rPr lang="pl-PL" sz="1400" dirty="0" err="1">
                <a:latin typeface="Arial" pitchFamily="34" charset="0"/>
                <a:cs typeface="Arial" pitchFamily="34" charset="0"/>
              </a:rPr>
              <a:t>Lili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przedstawiła swoją rodzinę w bardzo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złym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świetle: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powiedziała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że jej ojciec ożenił się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 </a:t>
            </a: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 raz drugi  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ma małe dziecko, którym Aniela musi się zajmować.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do zrozumienia, że jej tata często sięga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alkohol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Chciała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 ten sposób wzbudzić współczucie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wujostwa.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Było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to jej pierwsze poważne kłamstwo.</a:t>
            </a:r>
          </a:p>
          <a:p>
            <a:endParaRPr lang="pl-PL" dirty="0"/>
          </a:p>
        </p:txBody>
      </p:sp>
      <p:pic>
        <p:nvPicPr>
          <p:cNvPr id="3074" name="Picture 2" descr="20200520_13513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860032" y="764772"/>
            <a:ext cx="3610099" cy="48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Sierpień</a:t>
            </a:r>
            <a:r>
              <a:rPr lang="pl-PL" sz="3200" b="1" dirty="0" smtClean="0">
                <a:latin typeface="Segoe Script" pitchFamily="34" charset="0"/>
              </a:rPr>
              <a:t> </a:t>
            </a:r>
            <a:endParaRPr lang="pl-PL" sz="3200" b="1" dirty="0"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4968552" cy="2880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Następnego dnia, Aniela zadzwoniła do Pawła.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trakcie rozmowy okazało się, że jej ukochany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pomylił 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ją z zupełnie inną dziewczyną – Danusią!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Możecie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sobie wyobrazić, jak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bardzo </a:t>
            </a: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zawiedziona była Aniela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Telefon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860032" y="980728"/>
            <a:ext cx="348932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4248472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Sierpień</a:t>
            </a:r>
            <a:r>
              <a:rPr lang="pl-PL" sz="2800" dirty="0" smtClean="0">
                <a:latin typeface="Segoe Script" pitchFamily="34" charset="0"/>
              </a:rPr>
              <a:t> </a:t>
            </a:r>
            <a:endParaRPr lang="pl-PL" sz="2800" dirty="0"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4536504" cy="24768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Wysłała także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telegram do ojca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prośbą,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aby odsyłał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wszystkie listy,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jakie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do niej przyjdą.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20200603_1354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rcRect t="14056"/>
          <a:stretch>
            <a:fillRect/>
          </a:stretch>
        </p:blipFill>
        <p:spPr bwMode="auto">
          <a:xfrm>
            <a:off x="4716016" y="1124744"/>
            <a:ext cx="352433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824536" cy="1143000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Sierpień</a:t>
            </a:r>
            <a:r>
              <a:rPr lang="pl-PL" b="1" dirty="0" smtClean="0">
                <a:latin typeface="Segoe Script" pitchFamily="34" charset="0"/>
              </a:rPr>
              <a:t> </a:t>
            </a:r>
            <a:endParaRPr lang="pl-PL" b="1" dirty="0">
              <a:latin typeface="Segoe Scrip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968552" cy="3917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Po kilku dniach, Aniela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znowu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popełniła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kłamstwo. Ty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razem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chodziło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 dzieci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wujostwa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Kowalików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Tomcio i Roma nie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lubili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pić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mleka. Podane kubki z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mlekiem,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wylali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do zlewu. Kiedy mama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zdziwiła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się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że tak szybko wypili mleko,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Aniela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skłamała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że tak. Chciała stanąć w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ich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obronie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Jednak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Tomcio, oświadczył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powagą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że Aniela skłamała i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nazwał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ja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kłamczuchą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Dziewczyna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zrobiła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czerwona ze wstydu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Polic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932040" y="1052736"/>
            <a:ext cx="34023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rgbClr val="0033CC"/>
                </a:solidFill>
                <a:latin typeface="Segoe Script" pitchFamily="34" charset="0"/>
              </a:rPr>
              <a:t>Sierpień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504056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Wieczorem znowu wybuchła afera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dziećmi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wujostwa. Okazało się, że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Tomcio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Roma zbierały od dzieci pieniądze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za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wypożyczenie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zabawek do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piaskownicy.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Chciały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 ten sposób uzbierać na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gumy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żucia.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Pech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chciał, że podeszła do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nich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dyrektorka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szkoły, w której pracowała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Ich mama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Możecie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sobie wyobrazić,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co</a:t>
            </a: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usłyszała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biedna pani </a:t>
            </a:r>
            <a:r>
              <a:rPr lang="pl-PL" sz="1400" dirty="0" err="1">
                <a:latin typeface="Arial" pitchFamily="34" charset="0"/>
                <a:cs typeface="Arial" pitchFamily="34" charset="0"/>
              </a:rPr>
              <a:t>Kowalikowa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Była kompletnie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załamana.</a:t>
            </a:r>
          </a:p>
          <a:p>
            <a:pPr>
              <a:buNone/>
            </a:pPr>
            <a:endParaRPr lang="pl-PL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20200519_1602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932040" y="980728"/>
            <a:ext cx="33480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1198</Words>
  <Application>Microsoft Office PowerPoint</Application>
  <PresentationFormat>Pokaz na ekranie (4:3)</PresentationFormat>
  <Paragraphs>233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CZY KŁAMSTWO SIĘ OPŁACA,                                                   CZYLI HISTORIA PEWNEJ                                                  M   I   Ł   O   Ś   C   I                  </vt:lpstr>
      <vt:lpstr>Na podstawie powieści                    Małgorzaty Musierowicz   K ł a m c z u c h a</vt:lpstr>
      <vt:lpstr>Rekomendowane przez zespół Biblioteka bez barier</vt:lpstr>
      <vt:lpstr>   Maj 1977</vt:lpstr>
      <vt:lpstr>Sierpień </vt:lpstr>
      <vt:lpstr>Sierpień </vt:lpstr>
      <vt:lpstr>Sierpień </vt:lpstr>
      <vt:lpstr>Sierpień </vt:lpstr>
      <vt:lpstr>Sierpień </vt:lpstr>
      <vt:lpstr>Sierpień</vt:lpstr>
      <vt:lpstr>Sierpień</vt:lpstr>
      <vt:lpstr>Sierpień</vt:lpstr>
      <vt:lpstr>Wrzesień</vt:lpstr>
      <vt:lpstr>Wrzesień </vt:lpstr>
      <vt:lpstr>Wrzesień </vt:lpstr>
      <vt:lpstr>Październik </vt:lpstr>
      <vt:lpstr>Listopad </vt:lpstr>
      <vt:lpstr>Listopad </vt:lpstr>
      <vt:lpstr>Grudzień </vt:lpstr>
      <vt:lpstr>Grudzień</vt:lpstr>
      <vt:lpstr>Grudzień </vt:lpstr>
      <vt:lpstr>Grudzień </vt:lpstr>
      <vt:lpstr>Grudzień </vt:lpstr>
      <vt:lpstr>Grudzień </vt:lpstr>
      <vt:lpstr>A teraz zadanie dla Was!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KŁAMSTWO SIĘ OPŁACA,                                        CZYLI HISTORIA PEWNEJ MIŁOŚCI NA PODSTAWIE KŁAMCZUCHY MAŁGORZATY MUSIEROWICZ</dc:title>
  <dc:creator>Ela</dc:creator>
  <cp:lastModifiedBy>Ela</cp:lastModifiedBy>
  <cp:revision>166</cp:revision>
  <dcterms:created xsi:type="dcterms:W3CDTF">2020-03-26T10:11:54Z</dcterms:created>
  <dcterms:modified xsi:type="dcterms:W3CDTF">2020-06-24T15:41:39Z</dcterms:modified>
</cp:coreProperties>
</file>